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9" r:id="rId3"/>
    <p:sldId id="286" r:id="rId4"/>
    <p:sldId id="257" r:id="rId5"/>
    <p:sldId id="267" r:id="rId6"/>
    <p:sldId id="312" r:id="rId7"/>
    <p:sldId id="262" r:id="rId8"/>
    <p:sldId id="309" r:id="rId9"/>
    <p:sldId id="288" r:id="rId10"/>
    <p:sldId id="308" r:id="rId11"/>
    <p:sldId id="310" r:id="rId12"/>
    <p:sldId id="290" r:id="rId13"/>
    <p:sldId id="311" r:id="rId14"/>
    <p:sldId id="320" r:id="rId15"/>
    <p:sldId id="322" r:id="rId16"/>
    <p:sldId id="323" r:id="rId17"/>
    <p:sldId id="291" r:id="rId18"/>
    <p:sldId id="293" r:id="rId19"/>
    <p:sldId id="313" r:id="rId20"/>
    <p:sldId id="294" r:id="rId21"/>
    <p:sldId id="305" r:id="rId22"/>
    <p:sldId id="314" r:id="rId23"/>
    <p:sldId id="315" r:id="rId24"/>
    <p:sldId id="316" r:id="rId25"/>
    <p:sldId id="317" r:id="rId26"/>
    <p:sldId id="318" r:id="rId27"/>
    <p:sldId id="319" r:id="rId28"/>
    <p:sldId id="296" r:id="rId29"/>
    <p:sldId id="300" r:id="rId30"/>
    <p:sldId id="261" r:id="rId31"/>
    <p:sldId id="307" r:id="rId32"/>
    <p:sldId id="303" r:id="rId33"/>
    <p:sldId id="304" r:id="rId34"/>
  </p:sldIdLst>
  <p:sldSz cx="9144000" cy="5143500" type="screen16x9"/>
  <p:notesSz cx="6858000" cy="9144000"/>
  <p:embeddedFontLst>
    <p:embeddedFont>
      <p:font typeface="Source Sans Pro" panose="020B0604020202020204" charset="0"/>
      <p:regular r:id="rId36"/>
      <p:bold r:id="rId37"/>
      <p:italic r:id="rId38"/>
      <p:boldItalic r:id="rId39"/>
    </p:embeddedFont>
    <p:embeddedFont>
      <p:font typeface="Dosis" panose="020B060402020202020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C698C-0972-42C6-9150-2DECBCD53049}">
  <a:tblStyle styleId="{6E5C698C-0972-42C6-9150-2DECBCD5304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8" autoAdjust="0"/>
    <p:restoredTop sz="94660"/>
  </p:normalViewPr>
  <p:slideViewPr>
    <p:cSldViewPr snapToGrid="0">
      <p:cViewPr varScale="1">
        <p:scale>
          <a:sx n="93" d="100"/>
          <a:sy n="93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7180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35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36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563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479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11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77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4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08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17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77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1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421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36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891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1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93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63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68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71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5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2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425" y="1534256"/>
            <a:ext cx="2804699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818122" y="1534256"/>
            <a:ext cx="2804699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/>
              <a:t>‹#›</a:t>
            </a:fld>
            <a:endParaRPr lang="en" sz="2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550937" y="2296760"/>
            <a:ext cx="8085897" cy="12453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b="1" dirty="0"/>
              <a:t>Project on Content Aware Image Resizing</a:t>
            </a:r>
            <a:endParaRPr lang="en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8" y="172462"/>
            <a:ext cx="2269190" cy="7170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1" y="172462"/>
            <a:ext cx="1005921" cy="1035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98" y="0"/>
            <a:ext cx="4867402" cy="1139999"/>
          </a:xfrm>
        </p:spPr>
        <p:txBody>
          <a:bodyPr/>
          <a:lstStyle/>
          <a:p>
            <a:r>
              <a:rPr lang="en-US" sz="3200" b="1" dirty="0" smtClean="0"/>
              <a:t>Seam Adding/ Image Enlarging block diagram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2797251" y="4620280"/>
            <a:ext cx="470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Fig.3: </a:t>
            </a:r>
            <a:r>
              <a:rPr lang="en-US" dirty="0" smtClean="0"/>
              <a:t>Seam Adding/ </a:t>
            </a:r>
            <a:r>
              <a:rPr lang="en-US" dirty="0"/>
              <a:t>Image </a:t>
            </a:r>
            <a:r>
              <a:rPr lang="en-US" dirty="0" smtClean="0"/>
              <a:t>Enlarging </a:t>
            </a:r>
            <a:r>
              <a:rPr lang="en-US" dirty="0"/>
              <a:t>Block Diagram .</a:t>
            </a:r>
          </a:p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231583"/>
            <a:ext cx="7886700" cy="32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637" y="270251"/>
            <a:ext cx="6372363" cy="599496"/>
          </a:xfrm>
        </p:spPr>
        <p:txBody>
          <a:bodyPr/>
          <a:lstStyle/>
          <a:p>
            <a:r>
              <a:rPr lang="en-US" b="1" dirty="0" smtClean="0"/>
              <a:t>Different Methods to find Gradient based Energy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Laplacian edge  Operator</a:t>
            </a:r>
          </a:p>
          <a:p>
            <a:r>
              <a:rPr lang="en-US" dirty="0" smtClean="0"/>
              <a:t>Sobel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59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53189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Reason to Select Sobel Filter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3086100" y="4475285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Fig.2: </a:t>
            </a:r>
            <a:r>
              <a:rPr lang="en-US" dirty="0"/>
              <a:t>Block diagram of the project.</a:t>
            </a:r>
          </a:p>
        </p:txBody>
      </p:sp>
      <p:sp>
        <p:nvSpPr>
          <p:cNvPr id="5" name="Shape 131"/>
          <p:cNvSpPr txBox="1">
            <a:spLocks/>
          </p:cNvSpPr>
          <p:nvPr/>
        </p:nvSpPr>
        <p:spPr>
          <a:xfrm>
            <a:off x="669524" y="1139999"/>
            <a:ext cx="7915676" cy="84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2000" dirty="0"/>
              <a:t>Compared to a Laplacian edge operator, </a:t>
            </a:r>
            <a:r>
              <a:rPr lang="en-US" sz="2000" i="1" dirty="0"/>
              <a:t>Sobel </a:t>
            </a:r>
            <a:r>
              <a:rPr lang="en-US" sz="2000" dirty="0"/>
              <a:t>operator has distinct advantages </a:t>
            </a:r>
            <a:endParaRPr lang="en-AU" sz="2000" dirty="0" smtClean="0"/>
          </a:p>
          <a:p>
            <a:pPr>
              <a:spcBef>
                <a:spcPts val="0"/>
              </a:spcBef>
              <a:buFont typeface="Source Sans Pro"/>
              <a:buNone/>
            </a:pPr>
            <a:endParaRPr lang="en-AU" sz="2000" dirty="0" smtClean="0"/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3A81BA"/>
                </a:solidFill>
              </a:rPr>
              <a:t>It’s  a </a:t>
            </a:r>
            <a:r>
              <a:rPr lang="en-US" sz="2400" b="1" dirty="0" smtClean="0">
                <a:solidFill>
                  <a:schemeClr val="accent6"/>
                </a:solidFill>
              </a:rPr>
              <a:t>Bar Detector </a:t>
            </a:r>
            <a:r>
              <a:rPr lang="en-US" sz="2400" b="1" dirty="0" smtClean="0">
                <a:solidFill>
                  <a:srgbClr val="3A81BA"/>
                </a:solidFill>
              </a:rPr>
              <a:t>rather than point Detector.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8B81D2">
                    <a:lumMod val="50000"/>
                  </a:srgbClr>
                </a:solidFill>
              </a:rPr>
              <a:t>Provides </a:t>
            </a:r>
            <a:r>
              <a:rPr lang="en-US" sz="2400" b="1" dirty="0" smtClean="0">
                <a:solidFill>
                  <a:schemeClr val="accent6"/>
                </a:solidFill>
              </a:rPr>
              <a:t>Edge direction </a:t>
            </a:r>
            <a:r>
              <a:rPr lang="en-US" sz="2400" b="1" dirty="0" smtClean="0">
                <a:solidFill>
                  <a:srgbClr val="8B81D2">
                    <a:lumMod val="50000"/>
                  </a:srgbClr>
                </a:solidFill>
              </a:rPr>
              <a:t>as well </a:t>
            </a:r>
            <a:r>
              <a:rPr lang="en-US" sz="2400" b="1" dirty="0" smtClean="0">
                <a:solidFill>
                  <a:schemeClr val="accent6"/>
                </a:solidFill>
              </a:rPr>
              <a:t>Edge Magnitude</a:t>
            </a: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1"/>
                </a:solidFill>
              </a:rPr>
              <a:t>Easy to implement in Hardware.</a:t>
            </a:r>
          </a:p>
          <a:p>
            <a:pPr lvl="3">
              <a:spcBef>
                <a:spcPts val="0"/>
              </a:spcBef>
              <a:buNone/>
            </a:pPr>
            <a:endParaRPr lang="en" sz="2400" b="1" dirty="0" smtClean="0"/>
          </a:p>
          <a:p>
            <a:pPr>
              <a:spcBef>
                <a:spcPts val="0"/>
              </a:spcBef>
              <a:buFont typeface="Source Sans Pro"/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6617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Computing Energy Using Sobel Filter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3086100" y="4475285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Fig.2: </a:t>
            </a:r>
            <a:r>
              <a:rPr lang="en-US" dirty="0"/>
              <a:t>Block diagram of the project.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698901"/>
            <a:ext cx="7213600" cy="18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Seam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5" y="1543074"/>
            <a:ext cx="3633805" cy="2000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64" y="1512233"/>
            <a:ext cx="3337772" cy="203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Removing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3109" y="986320"/>
                <a:ext cx="4725846" cy="2068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 chose the actual seam, we consider the sum of the pixel as 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Vrinda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Vrinda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Vrinda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Vrind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/>
                          </a:rPr>
                          <m:t>.</m:t>
                        </m:r>
                      </m:e>
                    </m:nary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optimal 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seam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that minimizes this </a:t>
                </a:r>
                <a:r>
                  <a:rPr lang="en-US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cost function:</a:t>
                </a:r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Vrinda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Vrinda"/>
                                        </a:rPr>
                                        <m:t>𝑠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)</m:t>
                                  </m:r>
                                </m:e>
                              </m:func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/>
                                </a:rPr>
                                <m:t>=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/>
                            </a:rPr>
                            <m:t>𝑎𝑟𝑔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𝑠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Vrinda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Vrinda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Vrinda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Vrind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Vrinda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Vrinda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/>
                                    </a:rPr>
                                    <m:t>.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09" y="986320"/>
                <a:ext cx="4725846" cy="2068643"/>
              </a:xfrm>
              <a:prstGeom prst="rect">
                <a:avLst/>
              </a:prstGeom>
              <a:blipFill rotWithShape="0">
                <a:blip r:embed="rId2"/>
                <a:stretch>
                  <a:fillRect l="-387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17766" y="2866135"/>
            <a:ext cx="8356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the number of target pixel will be increase, exponential increase of possible seam that makes </a:t>
            </a:r>
          </a:p>
          <a:p>
            <a:r>
              <a:rPr lang="en-US" dirty="0" smtClean="0"/>
              <a:t>impractical search.</a:t>
            </a:r>
          </a:p>
          <a:p>
            <a:r>
              <a:rPr lang="en-US" dirty="0" smtClean="0"/>
              <a:t>To solve this we need dynamic programing.</a:t>
            </a:r>
          </a:p>
          <a:p>
            <a:pPr marL="342900" indent="-342900">
              <a:buAutoNum type="arabicPeriod"/>
            </a:pPr>
            <a:r>
              <a:rPr lang="en-US" dirty="0" smtClean="0"/>
              <a:t>Break into </a:t>
            </a:r>
            <a:r>
              <a:rPr lang="en-US" dirty="0"/>
              <a:t>a collection of simpler </a:t>
            </a:r>
            <a:r>
              <a:rPr lang="en-US" dirty="0" smtClean="0"/>
              <a:t>sub-problems and solving </a:t>
            </a:r>
            <a:r>
              <a:rPr lang="en-US" dirty="0"/>
              <a:t>each of those </a:t>
            </a:r>
            <a:r>
              <a:rPr lang="en-US" dirty="0" smtClean="0"/>
              <a:t>sub-problems </a:t>
            </a:r>
            <a:r>
              <a:rPr lang="en-US" dirty="0"/>
              <a:t>just </a:t>
            </a:r>
            <a:r>
              <a:rPr lang="en-US" dirty="0" smtClean="0"/>
              <a:t>once.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next time the same </a:t>
            </a:r>
            <a:r>
              <a:rPr lang="en-US" dirty="0" smtClean="0"/>
              <a:t>sub-problem </a:t>
            </a:r>
            <a:r>
              <a:rPr lang="en-US" dirty="0"/>
              <a:t>occurs, instead of </a:t>
            </a:r>
            <a:r>
              <a:rPr lang="en-US" dirty="0" err="1"/>
              <a:t>recomputing</a:t>
            </a:r>
            <a:r>
              <a:rPr lang="en-US" dirty="0"/>
              <a:t> its solution, one simply </a:t>
            </a:r>
            <a:r>
              <a:rPr lang="en-US" dirty="0" smtClean="0"/>
              <a:t>looks</a:t>
            </a:r>
          </a:p>
          <a:p>
            <a:r>
              <a:rPr lang="en-US" dirty="0" smtClean="0"/>
              <a:t> </a:t>
            </a:r>
            <a:r>
              <a:rPr lang="en-US" dirty="0"/>
              <a:t>up the previously </a:t>
            </a:r>
            <a:r>
              <a:rPr lang="en-US" dirty="0" smtClean="0"/>
              <a:t>computed solution.</a:t>
            </a:r>
          </a:p>
          <a:p>
            <a:r>
              <a:rPr lang="en-US" dirty="0" smtClean="0"/>
              <a:t>Thus saving of </a:t>
            </a:r>
            <a:r>
              <a:rPr lang="en-US" smtClean="0"/>
              <a:t>computation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 Adding Algorithm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77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5275022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Implementation of Graphical User Interface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04" y="1139998"/>
            <a:ext cx="7221655" cy="37218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2810" y="4707993"/>
            <a:ext cx="332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Fig.3: </a:t>
            </a:r>
            <a:r>
              <a:rPr lang="en-US" dirty="0"/>
              <a:t>Block </a:t>
            </a:r>
            <a:r>
              <a:rPr lang="en-US" dirty="0" smtClean="0"/>
              <a:t>diagram of RTR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747710" y="354888"/>
            <a:ext cx="2925660" cy="7851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DESIGNED </a:t>
            </a:r>
            <a:br>
              <a:rPr lang="en-US" sz="3200" b="1" dirty="0"/>
            </a:br>
            <a:r>
              <a:rPr lang="en-US" sz="3200" b="1" dirty="0"/>
              <a:t>PROTOTYPE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5" y="1388733"/>
            <a:ext cx="3936653" cy="273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62180"/>
            <a:ext cx="3514031" cy="2453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30" y="2882900"/>
            <a:ext cx="4006101" cy="2165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0" y="4382817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Fig.5: Prototype of RTR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747710" y="354888"/>
            <a:ext cx="2925660" cy="7851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DESIGNED </a:t>
            </a:r>
            <a:br>
              <a:rPr lang="en-US" sz="3200" b="1" dirty="0"/>
            </a:br>
            <a:r>
              <a:rPr lang="en-US" sz="3200" b="1" dirty="0"/>
              <a:t>PROTOTYPE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9" y="1388733"/>
            <a:ext cx="3074565" cy="2828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9" y="1388733"/>
            <a:ext cx="4733872" cy="2828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0" y="4382817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Fig.5: Prototype of RTR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3605854" y="1215030"/>
            <a:ext cx="2178122" cy="616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rgbClr val="FFFF00"/>
                </a:solidFill>
              </a:rPr>
              <a:t>SUPERVISOR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122091" y="3476036"/>
            <a:ext cx="4755231" cy="45076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b="1" dirty="0">
                <a:solidFill>
                  <a:schemeClr val="tx1"/>
                </a:solidFill>
              </a:rPr>
              <a:t>Group Member</a:t>
            </a:r>
            <a:r>
              <a:rPr lang="en-US" sz="2800" b="1" dirty="0">
                <a:solidFill>
                  <a:schemeClr val="tx1"/>
                </a:solidFill>
              </a:rPr>
              <a:t>s</a:t>
            </a:r>
            <a:endParaRPr lang="en" sz="2800" b="1" dirty="0">
              <a:solidFill>
                <a:schemeClr val="tx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 dirty="0"/>
          </a:p>
        </p:txBody>
      </p:sp>
      <p:sp>
        <p:nvSpPr>
          <p:cNvPr id="6" name="Shape 99"/>
          <p:cNvSpPr txBox="1">
            <a:spLocks/>
          </p:cNvSpPr>
          <p:nvPr/>
        </p:nvSpPr>
        <p:spPr>
          <a:xfrm>
            <a:off x="1230193" y="550311"/>
            <a:ext cx="6929444" cy="61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4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ctr"/>
            <a:r>
              <a:rPr lang="en" sz="3200" b="1" dirty="0" smtClean="0"/>
              <a:t>Image Processing Projecct </a:t>
            </a:r>
            <a:r>
              <a:rPr lang="en-US" sz="3200" b="1" dirty="0"/>
              <a:t>Defense</a:t>
            </a:r>
            <a:r>
              <a:rPr lang="en" sz="3200" b="1" dirty="0"/>
              <a:t> </a:t>
            </a:r>
            <a:r>
              <a:rPr lang="en" sz="3200" b="1" dirty="0" smtClean="0"/>
              <a:t>2O18</a:t>
            </a:r>
          </a:p>
          <a:p>
            <a:pPr algn="ctr"/>
            <a:r>
              <a:rPr lang="en" sz="3200" b="1" dirty="0" smtClean="0"/>
              <a:t>Semester 1, MAIA, M-1</a:t>
            </a:r>
            <a:endParaRPr lang="en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54522" y="1798178"/>
            <a:ext cx="30245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Dro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Désiré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Sidibé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Mojdeh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Rastgoo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Guillaume Lemaitre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6234" y="4161959"/>
            <a:ext cx="24165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Md. </a:t>
            </a:r>
            <a:r>
              <a:rPr lang="en-US" sz="1800" dirty="0" err="1" smtClean="0"/>
              <a:t>Kamrul</a:t>
            </a:r>
            <a:r>
              <a:rPr lang="en-US" sz="1800" dirty="0" smtClean="0"/>
              <a:t> Hasan</a:t>
            </a:r>
            <a:r>
              <a:rPr lang="en-US" sz="1800"/>
              <a:t/>
            </a:r>
            <a:br>
              <a:rPr lang="en-US" sz="1800"/>
            </a:br>
            <a:r>
              <a:rPr lang="en-US" sz="1800" smtClean="0"/>
              <a:t>MAIA, </a:t>
            </a:r>
            <a:r>
              <a:rPr lang="en-US" sz="1800" dirty="0" smtClean="0"/>
              <a:t>M-1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53972" y="4140755"/>
            <a:ext cx="2794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Fakrul Islam Tushar</a:t>
            </a:r>
            <a:br>
              <a:rPr lang="en-US" sz="1800" dirty="0"/>
            </a:br>
            <a:r>
              <a:rPr lang="en-US" sz="1800" dirty="0" smtClean="0"/>
              <a:t>MAIA, M-1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HAND-ON DESIGNING EXPERIENCE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9" y="1379658"/>
            <a:ext cx="7166491" cy="325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2406" y="4713718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Fig.6: Connection configuration.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Results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4" y="1216040"/>
            <a:ext cx="3892676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1" y="1216040"/>
            <a:ext cx="3785818" cy="247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Seam Removing.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41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Results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216040"/>
            <a:ext cx="3517900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1165516"/>
            <a:ext cx="3744197" cy="247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Seam Adding / Image Enlarging.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3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Results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3" y="1216040"/>
            <a:ext cx="3507083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1165516"/>
            <a:ext cx="3619500" cy="247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Connection configuration with circuit made in breadboard.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30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Results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4" y="1216040"/>
            <a:ext cx="3943476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05" y="1165516"/>
            <a:ext cx="2948369" cy="247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Connection configuration with circuit made in breadboard.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92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Original Vs Seam Carving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8" y="1216040"/>
            <a:ext cx="3294228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5" y="1165516"/>
            <a:ext cx="3294229" cy="2470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Connection configuration with circuit made in breadboard.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4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Original Vs Cropped Image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8" y="1216040"/>
            <a:ext cx="3294228" cy="247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5" y="1165516"/>
            <a:ext cx="3294229" cy="2470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Connection configuration with circuit made in breadboard.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12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Original Vs Cropped Image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8" y="1216040"/>
            <a:ext cx="3294228" cy="2470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75" y="1165516"/>
            <a:ext cx="3294229" cy="24706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Fig.7: Connection configuration with circuit made in breadboard.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2561" y="3736256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RTR Module.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64696" y="3718154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dirty="0" smtClean="0"/>
              <a:t>) Breadboard filter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01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ECG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 smtClean="0"/>
              <a:t>28</a:t>
            </a:fld>
            <a:endParaRPr lang="en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02" y="1579003"/>
            <a:ext cx="1377422" cy="2564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27" y="1352634"/>
            <a:ext cx="1982861" cy="12506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946" y="4197609"/>
            <a:ext cx="24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(a) Electrode placement.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6449" y="2676431"/>
            <a:ext cx="16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(c)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ECG output.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1078" y="4671146"/>
            <a:ext cx="37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Fig.8: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ECG measurement.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47" y="1350371"/>
            <a:ext cx="3070358" cy="185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29284"/>
          <a:stretch/>
        </p:blipFill>
        <p:spPr>
          <a:xfrm>
            <a:off x="6236413" y="3106040"/>
            <a:ext cx="2743199" cy="1624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0790" y="3310118"/>
            <a:ext cx="293327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en-US" sz="1800" kern="1200" dirty="0" smtClean="0">
                <a:solidFill>
                  <a:schemeClr val="tx1"/>
                </a:solidFill>
                <a:latin typeface="Calibri" panose="020F0502020204030204"/>
              </a:rPr>
              <a:t>(b)Non-clinical </a:t>
            </a:r>
            <a:r>
              <a:rPr lang="en-US" sz="1800" kern="1200" dirty="0">
                <a:solidFill>
                  <a:schemeClr val="tx1"/>
                </a:solidFill>
                <a:latin typeface="Calibri" panose="020F0502020204030204"/>
              </a:rPr>
              <a:t>experimental output collected from </a:t>
            </a:r>
            <a:r>
              <a:rPr lang="en-US" sz="1800" kern="1200" dirty="0" smtClean="0">
                <a:solidFill>
                  <a:schemeClr val="tx1"/>
                </a:solidFill>
                <a:latin typeface="Calibri" panose="020F0502020204030204"/>
              </a:rPr>
              <a:t>Bi-Beat[2]. </a:t>
            </a:r>
            <a:endParaRPr lang="en-US" sz="1800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03761" y="4730374"/>
            <a:ext cx="1629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</a:rPr>
              <a:t>(d)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ECG output.</a:t>
            </a:r>
          </a:p>
        </p:txBody>
      </p:sp>
    </p:spTree>
    <p:extLst>
      <p:ext uri="{BB962C8B-B14F-4D97-AF65-F5344CB8AC3E}">
        <p14:creationId xmlns:p14="http://schemas.microsoft.com/office/powerpoint/2010/main" val="34916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Cost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910991"/>
              </p:ext>
            </p:extLst>
          </p:nvPr>
        </p:nvGraphicFramePr>
        <p:xfrm>
          <a:off x="1680754" y="1616937"/>
          <a:ext cx="61479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39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(TAKA)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PCB</a:t>
                      </a:r>
                      <a:r>
                        <a:rPr lang="en-US" baseline="0" dirty="0"/>
                        <a:t> Printout and Soldering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RTR</a:t>
                      </a:r>
                      <a:r>
                        <a:rPr lang="en-US" baseline="0" dirty="0"/>
                        <a:t> Box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Op-Amps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</a:t>
                      </a:r>
                      <a:r>
                        <a:rPr lang="en-US" baseline="0" dirty="0"/>
                        <a:t> Equipment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Electrodes and</a:t>
                      </a:r>
                      <a:r>
                        <a:rPr lang="en-US" baseline="0" dirty="0"/>
                        <a:t> other wires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Acquisition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11800TK </a:t>
                      </a: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/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$143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58" y="0"/>
            <a:ext cx="2145355" cy="703807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669524" y="703807"/>
            <a:ext cx="6604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Biomedical Engineering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Biopotentials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Available Biopotential LAB Equipment</a:t>
            </a: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Problem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B050"/>
                </a:solidFill>
                <a:latin typeface="Source Sans Pro" panose="020B0604020202020204" charset="0"/>
              </a:rPr>
              <a:t>Project Idea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Block Diagram of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RTR Module Configuration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Hand on skill </a:t>
            </a: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E</a:t>
            </a: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nhancement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Output of ECG,EEG and EMG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Cost of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Software Alternative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Limitation &amp; Solution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7030A0"/>
                </a:solidFill>
                <a:latin typeface="Source Sans Pro" panose="020B0604020202020204" charset="0"/>
              </a:rPr>
              <a:t>Student Survey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rgbClr val="7030A0"/>
                </a:solidFill>
                <a:latin typeface="Source Sans Pro" panose="020B0604020202020204" charset="0"/>
              </a:rPr>
              <a:t>Reference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7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4219944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b="1" dirty="0" smtClean="0"/>
              <a:t>Future Improvement</a:t>
            </a:r>
            <a:endParaRPr lang="en" sz="3200" b="1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44424" y="1538075"/>
            <a:ext cx="7933815" cy="338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None/>
            </a:pPr>
            <a:r>
              <a:rPr lang="en-US" sz="20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For</a:t>
            </a:r>
            <a:endParaRPr lang="en" b="1" dirty="0">
              <a:solidFill>
                <a:srgbClr val="FF0000"/>
              </a:solidFill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24" y="184934"/>
            <a:ext cx="3552600" cy="601066"/>
          </a:xfrm>
        </p:spPr>
        <p:txBody>
          <a:bodyPr/>
          <a:lstStyle/>
          <a:p>
            <a:r>
              <a:rPr lang="en-US" sz="3200" b="1" dirty="0" smtClean="0"/>
              <a:t>Reference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72506" y="836938"/>
            <a:ext cx="81249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The </a:t>
            </a:r>
            <a:r>
              <a:rPr lang="en-US" dirty="0" err="1"/>
              <a:t>Biosignal</a:t>
            </a:r>
            <a:r>
              <a:rPr lang="en-US" dirty="0"/>
              <a:t> How-To [BPM </a:t>
            </a:r>
            <a:r>
              <a:rPr lang="en-US" dirty="0" err="1"/>
              <a:t>biosignals</a:t>
            </a:r>
            <a:r>
              <a:rPr lang="en-US" dirty="0"/>
              <a:t>]. 2016. The </a:t>
            </a:r>
            <a:r>
              <a:rPr lang="en-US" dirty="0" err="1"/>
              <a:t>Biosignal</a:t>
            </a:r>
            <a:r>
              <a:rPr lang="en-US" dirty="0"/>
              <a:t> How-To [BPM </a:t>
            </a:r>
            <a:r>
              <a:rPr lang="en-US" dirty="0" err="1"/>
              <a:t>biosignals</a:t>
            </a:r>
            <a:r>
              <a:rPr lang="en-US" dirty="0"/>
              <a:t>]. [ONLINE] Available at: http://biosignals.berndporr.me.uk/doku.php?id=start. </a:t>
            </a:r>
            <a:r>
              <a:rPr lang="en-US" dirty="0" smtClean="0"/>
              <a:t>Accessed </a:t>
            </a:r>
            <a:r>
              <a:rPr lang="en-US" dirty="0"/>
              <a:t>01 May </a:t>
            </a:r>
            <a:r>
              <a:rPr lang="en-US" dirty="0" smtClean="0"/>
              <a:t>2016.</a:t>
            </a:r>
          </a:p>
          <a:p>
            <a:endParaRPr lang="en-US" dirty="0"/>
          </a:p>
          <a:p>
            <a:r>
              <a:rPr lang="en-US" dirty="0"/>
              <a:t>[2] BiBeat. 2016. 12 lead ECG | BiBeat. [ONLINE] Available at: http://bibeat.com/product/12-lead-ecg/. </a:t>
            </a:r>
            <a:r>
              <a:rPr lang="en-US" dirty="0" smtClean="0"/>
              <a:t>Accessed </a:t>
            </a:r>
            <a:r>
              <a:rPr lang="en-US" dirty="0"/>
              <a:t>02 May </a:t>
            </a:r>
            <a:r>
              <a:rPr lang="en-US" dirty="0" smtClean="0"/>
              <a:t>2016.</a:t>
            </a:r>
          </a:p>
          <a:p>
            <a:endParaRPr lang="en-US" dirty="0"/>
          </a:p>
          <a:p>
            <a:r>
              <a:rPr lang="en-US" dirty="0"/>
              <a:t>[3]O. O. Store, "R&amp;D kit (16-channel) — 32bit, daisy, &amp; accessories," OpenBCI Online Store, 2016. [Online]. </a:t>
            </a:r>
            <a:r>
              <a:rPr lang="en-US" dirty="0" smtClean="0"/>
              <a:t>Available: http</a:t>
            </a:r>
            <a:r>
              <a:rPr lang="en-US" dirty="0"/>
              <a:t>://shop.openbci.com/collections/frontpage/products/openbci-16-channel-r-d-kit?variant=785215991. Accessed: Dec. 28, 2016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[4] [Online]. Available: https://www.biopac.com/product/ecg-electrocardiogram-amplifier/. Accessed: Dec. 28, 2016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5] </a:t>
            </a:r>
            <a:r>
              <a:rPr lang="en-US" dirty="0" smtClean="0"/>
              <a:t>M</a:t>
            </a:r>
            <a:r>
              <a:rPr lang="en-US" dirty="0"/>
              <a:t>. E. Ltd, "Mega electronics Ltd," 2016. [Online]. Available: http://www.megaemg.com/products/. Accessed: Dec. 28, 2016.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092" y="1769087"/>
            <a:ext cx="5309699" cy="1159799"/>
          </a:xfrm>
        </p:spPr>
        <p:txBody>
          <a:bodyPr/>
          <a:lstStyle/>
          <a:p>
            <a:r>
              <a:rPr lang="en-US" dirty="0"/>
              <a:t>Thank you !!!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786" y="1769087"/>
            <a:ext cx="6101006" cy="1159799"/>
          </a:xfrm>
        </p:spPr>
        <p:txBody>
          <a:bodyPr/>
          <a:lstStyle/>
          <a:p>
            <a:r>
              <a:rPr lang="en-US"/>
              <a:t>ANY Question ???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69524" y="304178"/>
            <a:ext cx="6973570" cy="7406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 smtClean="0"/>
              <a:t>What is </a:t>
            </a:r>
            <a:r>
              <a:rPr lang="en" sz="3200" b="1" dirty="0" smtClean="0">
                <a:solidFill>
                  <a:schemeClr val="accent6"/>
                </a:solidFill>
              </a:rPr>
              <a:t>Content Aware Image Resizing </a:t>
            </a:r>
            <a:r>
              <a:rPr lang="en" sz="3200" b="1" dirty="0" smtClean="0"/>
              <a:t>??</a:t>
            </a:r>
            <a:endParaRPr lang="en" sz="3200" b="1" dirty="0"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844425" y="1226276"/>
            <a:ext cx="7568100" cy="9979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Resizing of a image to a very different aspect ratio without destroying the useful object in the image.</a:t>
            </a:r>
            <a:endParaRPr lang="en" sz="2400" b="1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864973" y="2405654"/>
            <a:ext cx="6798670" cy="20599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1"/>
                </a:solidFill>
              </a:rPr>
              <a:t>Resizing the Image 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Preserving the important Content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3"/>
                </a:solidFill>
              </a:rPr>
              <a:t>Removing the less important Contents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3"/>
                </a:solidFill>
              </a:rPr>
              <a:t>Getting the Resized Image</a:t>
            </a:r>
            <a:endParaRPr lang="en" sz="2400" b="1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5362152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/>
              <a:t>OBJECTIVE  </a:t>
            </a:r>
            <a:r>
              <a:rPr lang="en-US" sz="3200" b="1" dirty="0"/>
              <a:t>OF THE PROJECT</a:t>
            </a:r>
            <a:endParaRPr lang="en" sz="3200" b="1" dirty="0"/>
          </a:p>
        </p:txBody>
      </p:sp>
      <p:sp>
        <p:nvSpPr>
          <p:cNvPr id="220" name="Shape 220"/>
          <p:cNvSpPr/>
          <p:nvPr/>
        </p:nvSpPr>
        <p:spPr>
          <a:xfrm>
            <a:off x="1160771" y="2517126"/>
            <a:ext cx="2105568" cy="2066931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 smtClean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Targer Image</a:t>
            </a:r>
            <a:endParaRPr lang="en" sz="24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539295" y="2500196"/>
            <a:ext cx="2105568" cy="2066931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2400" b="1" dirty="0" smtClean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 Resized Imahe</a:t>
            </a:r>
            <a:endParaRPr lang="en" sz="24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23" name="Shape 223"/>
          <p:cNvSpPr/>
          <p:nvPr/>
        </p:nvSpPr>
        <p:spPr>
          <a:xfrm>
            <a:off x="3850033" y="2500197"/>
            <a:ext cx="2105568" cy="2066931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b="1" dirty="0" smtClean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Resizing</a:t>
            </a:r>
            <a:endParaRPr lang="en" sz="24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3859" y="2483259"/>
            <a:ext cx="53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8962" y="2483260"/>
            <a:ext cx="527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/>
              <a:t>2</a:t>
            </a:r>
          </a:p>
        </p:txBody>
      </p:sp>
      <p:sp>
        <p:nvSpPr>
          <p:cNvPr id="4" name="Rectangle 3"/>
          <p:cNvSpPr/>
          <p:nvPr/>
        </p:nvSpPr>
        <p:spPr>
          <a:xfrm>
            <a:off x="7511567" y="2483258"/>
            <a:ext cx="527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/>
              <a:t>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91826" y="3550591"/>
            <a:ext cx="33271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81088" y="3533660"/>
            <a:ext cx="33271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44904" y="1397405"/>
            <a:ext cx="4588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DB7C4"/>
              </a:buClr>
              <a:buSzPct val="100000"/>
            </a:pPr>
            <a:r>
              <a:rPr lang="en" sz="2800" b="1" dirty="0">
                <a:solidFill>
                  <a:srgbClr val="415665"/>
                </a:solidFill>
                <a:latin typeface="Source Sans Pro"/>
                <a:sym typeface="Source Sans Pro"/>
              </a:rPr>
              <a:t>Resizing of  Images Claverly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69524" y="304178"/>
            <a:ext cx="6973570" cy="7406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 smtClean="0"/>
              <a:t>Different Methods for Image Resizing</a:t>
            </a:r>
            <a:endParaRPr lang="en" sz="3200" b="1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1139995" y="1603003"/>
            <a:ext cx="7851605" cy="19529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accent1"/>
                </a:solidFill>
              </a:rPr>
              <a:t>Cropping</a:t>
            </a:r>
            <a:r>
              <a:rPr lang="en-US" sz="2800" b="1" dirty="0" smtClean="0">
                <a:solidFill>
                  <a:schemeClr val="tx1"/>
                </a:solidFill>
              </a:rPr>
              <a:t>–</a:t>
            </a:r>
            <a:r>
              <a:rPr lang="en-US" sz="2800" b="1" dirty="0" smtClean="0">
                <a:solidFill>
                  <a:schemeClr val="accent1"/>
                </a:solidFill>
              </a:rPr>
              <a:t> Removes Meaningful Contents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Stretching</a:t>
            </a:r>
            <a:r>
              <a:rPr lang="en-US" sz="2800" b="1" dirty="0" smtClean="0">
                <a:solidFill>
                  <a:schemeClr val="tx1"/>
                </a:solidFill>
              </a:rPr>
              <a:t>–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</a:rPr>
              <a:t>Distort the Image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accent3"/>
                </a:solidFill>
              </a:rPr>
              <a:t>Seam Carving</a:t>
            </a:r>
            <a:r>
              <a:rPr lang="en-US" sz="2800" b="1" dirty="0" smtClean="0">
                <a:solidFill>
                  <a:schemeClr val="tx1"/>
                </a:solidFill>
              </a:rPr>
              <a:t>–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accent3"/>
                </a:solidFill>
              </a:rPr>
              <a:t>Removes Less Important Contents.</a:t>
            </a:r>
            <a:endParaRPr lang="en" sz="2800" b="1" dirty="0">
              <a:solidFill>
                <a:schemeClr val="accent3"/>
              </a:solidFill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15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769318" y="330102"/>
            <a:ext cx="8230990" cy="8098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smtClean="0"/>
              <a:t>What is Image Seam Carving ??</a:t>
            </a:r>
            <a:endParaRPr lang="en" sz="3600" b="1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69524" y="1371601"/>
            <a:ext cx="7915676" cy="846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/>
              <a:t>Seam carving allows resizing the image removing the less important contents and conserving the size and shape of the important contents.</a:t>
            </a:r>
            <a:endParaRPr lang="en-AU" sz="2000" dirty="0"/>
          </a:p>
          <a:p>
            <a:pPr lvl="0">
              <a:spcBef>
                <a:spcPts val="0"/>
              </a:spcBef>
              <a:buNone/>
            </a:pPr>
            <a:endParaRPr lang="en-AU" sz="2000" dirty="0" smtClean="0"/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3A81BA"/>
                </a:solidFill>
              </a:rPr>
              <a:t>Follows simple data Structure.</a:t>
            </a:r>
            <a:endParaRPr lang="en-US" sz="2400" b="1" dirty="0">
              <a:solidFill>
                <a:srgbClr val="3A81BA"/>
              </a:solidFill>
            </a:endParaRP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8B81D2">
                    <a:lumMod val="50000"/>
                  </a:srgbClr>
                </a:solidFill>
              </a:rPr>
              <a:t>Compute the Color Map</a:t>
            </a:r>
            <a:endParaRPr lang="en-US" sz="2400" b="1" dirty="0">
              <a:solidFill>
                <a:srgbClr val="8B81D2">
                  <a:lumMod val="50000"/>
                </a:srgbClr>
              </a:solidFill>
            </a:endParaRP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R</a:t>
            </a:r>
            <a:r>
              <a:rPr lang="en-US" sz="2400" b="1" dirty="0" smtClean="0"/>
              <a:t>emove </a:t>
            </a:r>
            <a:r>
              <a:rPr lang="en-US" sz="2400" b="1" dirty="0"/>
              <a:t>or insert lowest energy path of pixel or seams from top to bottom or left to right </a:t>
            </a:r>
            <a:endParaRPr lang="en-US" sz="2400" b="1" dirty="0">
              <a:solidFill>
                <a:srgbClr val="8BAB42"/>
              </a:solidFill>
            </a:endParaRPr>
          </a:p>
          <a:p>
            <a:pPr marL="285750" lvl="3" indent="-28575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8BAB42"/>
                </a:solidFill>
              </a:rPr>
              <a:t>Preserve the Highest Energy Pixel paths or seams.</a:t>
            </a:r>
            <a:endParaRPr lang="en" sz="2400" b="1" dirty="0"/>
          </a:p>
          <a:p>
            <a:pPr lvl="0">
              <a:spcBef>
                <a:spcPts val="0"/>
              </a:spcBef>
              <a:buNone/>
            </a:pPr>
            <a:endParaRPr lang="en-AU" sz="2000"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844800" y="1028439"/>
            <a:ext cx="3848100" cy="67159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Seam Carving</a:t>
            </a:r>
            <a:endParaRPr lang="en-US" sz="20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43150" y="1859538"/>
            <a:ext cx="946150" cy="15493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9300" y="3563100"/>
            <a:ext cx="2489200" cy="838200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Seam Removing/ Image Shrinking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505200" y="3563100"/>
            <a:ext cx="2527300" cy="83820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Seam Adding/ Image Enlarging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62500" y="1884938"/>
            <a:ext cx="6350" cy="15239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99200" y="3563100"/>
            <a:ext cx="2527300" cy="838200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Add Positive / Negative Energy</a:t>
            </a:r>
            <a:endParaRPr lang="en-US" sz="20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75400" y="1869569"/>
            <a:ext cx="748406" cy="15239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9300" y="25876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DB7C4"/>
                </a:solidFill>
                <a:latin typeface="Dosis"/>
                <a:sym typeface="Dosis"/>
              </a:rPr>
              <a:t>Seam </a:t>
            </a:r>
            <a:r>
              <a:rPr lang="en-US" sz="3200" b="1" dirty="0" smtClean="0">
                <a:solidFill>
                  <a:srgbClr val="0DB7C4"/>
                </a:solidFill>
                <a:latin typeface="Dosis"/>
                <a:sym typeface="Dosis"/>
              </a:rPr>
              <a:t>Carving Applications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82850" y="45554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/>
              <a:t>Fig.1: </a:t>
            </a:r>
            <a:r>
              <a:rPr lang="en-US" dirty="0" smtClean="0"/>
              <a:t>Basic Functionalities of Seam Carving 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98" y="0"/>
            <a:ext cx="4905502" cy="1139999"/>
          </a:xfrm>
        </p:spPr>
        <p:txBody>
          <a:bodyPr/>
          <a:lstStyle/>
          <a:p>
            <a:r>
              <a:rPr lang="en-US" sz="3200" b="1" dirty="0" smtClean="0"/>
              <a:t>Seam Removing/ Image Shrinking block diagram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2678716" y="4637213"/>
            <a:ext cx="482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Fig.2: Seam Removing/ Image Shrinking Block Diagram .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9" y="1244600"/>
            <a:ext cx="7619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859</Words>
  <Application>Microsoft Office PowerPoint</Application>
  <PresentationFormat>On-screen Show (16:9)</PresentationFormat>
  <Paragraphs>203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Source Sans Pro</vt:lpstr>
      <vt:lpstr>Dosis</vt:lpstr>
      <vt:lpstr>Calibri</vt:lpstr>
      <vt:lpstr>Wingdings</vt:lpstr>
      <vt:lpstr>Times New Roman</vt:lpstr>
      <vt:lpstr>Arial</vt:lpstr>
      <vt:lpstr>Cambria Math</vt:lpstr>
      <vt:lpstr>Vrinda</vt:lpstr>
      <vt:lpstr>Cerimon template</vt:lpstr>
      <vt:lpstr>Project on Content Aware Image Resizing</vt:lpstr>
      <vt:lpstr>SUPERVISOR</vt:lpstr>
      <vt:lpstr>Contents</vt:lpstr>
      <vt:lpstr>What is Content Aware Image Resizing ??</vt:lpstr>
      <vt:lpstr>OBJECTIVE  OF THE PROJECT</vt:lpstr>
      <vt:lpstr>Different Methods for Image Resizing</vt:lpstr>
      <vt:lpstr>What is Image Seam Carving ??</vt:lpstr>
      <vt:lpstr>PowerPoint Presentation</vt:lpstr>
      <vt:lpstr>Seam Removing/ Image Shrinking block diagram</vt:lpstr>
      <vt:lpstr>Seam Adding/ Image Enlarging block diagram</vt:lpstr>
      <vt:lpstr>Different Methods to find Gradient based Energy</vt:lpstr>
      <vt:lpstr>Reason to Select Sobel Filter</vt:lpstr>
      <vt:lpstr>Computing Energy Using Sobel Filter</vt:lpstr>
      <vt:lpstr>Find Seam</vt:lpstr>
      <vt:lpstr>Seam Removing Algorithm </vt:lpstr>
      <vt:lpstr>Seam Adding Algorithm </vt:lpstr>
      <vt:lpstr>Implementation of Graphical User Interface</vt:lpstr>
      <vt:lpstr>DESIGNED  PROTOTYPE</vt:lpstr>
      <vt:lpstr>DESIGNED  PROTOTYPE</vt:lpstr>
      <vt:lpstr>HAND-ON DESIGNING EXPERIENCE</vt:lpstr>
      <vt:lpstr>Results</vt:lpstr>
      <vt:lpstr>Results</vt:lpstr>
      <vt:lpstr>Results</vt:lpstr>
      <vt:lpstr>Results</vt:lpstr>
      <vt:lpstr>Original Vs Seam Carving</vt:lpstr>
      <vt:lpstr>Original Vs Cropped Image</vt:lpstr>
      <vt:lpstr>Original Vs Cropped Image</vt:lpstr>
      <vt:lpstr>ECG MEASUREMENT</vt:lpstr>
      <vt:lpstr>Cost</vt:lpstr>
      <vt:lpstr>Future Improvement</vt:lpstr>
      <vt:lpstr>Reference</vt:lpstr>
      <vt:lpstr>Thank you !!!</vt:lpstr>
      <vt:lpstr>ANY Question ???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Multichannel Modular Universal Biopotential Amplifier Train (RTR Module)</dc:title>
  <dc:creator>Fakrul Islam Tushar</dc:creator>
  <cp:lastModifiedBy>Windows User</cp:lastModifiedBy>
  <cp:revision>95</cp:revision>
  <dcterms:modified xsi:type="dcterms:W3CDTF">2018-01-09T00:17:51Z</dcterms:modified>
</cp:coreProperties>
</file>